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3"/>
  </p:notesMasterIdLst>
  <p:handoutMasterIdLst>
    <p:handoutMasterId r:id="rId24"/>
  </p:handoutMasterIdLst>
  <p:sldIdLst>
    <p:sldId id="955" r:id="rId2"/>
    <p:sldId id="257" r:id="rId3"/>
    <p:sldId id="937" r:id="rId4"/>
    <p:sldId id="940" r:id="rId5"/>
    <p:sldId id="936" r:id="rId6"/>
    <p:sldId id="944" r:id="rId7"/>
    <p:sldId id="946" r:id="rId8"/>
    <p:sldId id="941" r:id="rId9"/>
    <p:sldId id="947" r:id="rId10"/>
    <p:sldId id="948" r:id="rId11"/>
    <p:sldId id="950" r:id="rId12"/>
    <p:sldId id="951" r:id="rId13"/>
    <p:sldId id="952" r:id="rId14"/>
    <p:sldId id="953" r:id="rId15"/>
    <p:sldId id="954" r:id="rId16"/>
    <p:sldId id="956" r:id="rId17"/>
    <p:sldId id="945" r:id="rId18"/>
    <p:sldId id="957" r:id="rId19"/>
    <p:sldId id="958" r:id="rId20"/>
    <p:sldId id="959" r:id="rId21"/>
    <p:sldId id="96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6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6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9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9.emf"/><Relationship Id="rId5" Type="http://schemas.openxmlformats.org/officeDocument/2006/relationships/image" Target="../media/image73.png"/><Relationship Id="rId10" Type="http://schemas.openxmlformats.org/officeDocument/2006/relationships/image" Target="../media/image78.emf"/><Relationship Id="rId4" Type="http://schemas.openxmlformats.org/officeDocument/2006/relationships/image" Target="../media/image72.png"/><Relationship Id="rId9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9" Type="http://schemas.openxmlformats.org/officeDocument/2006/relationships/image" Target="../media/image8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nalu.readthedocs.io/en/latest/source/theory/advectionStabilizatio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Homework #1 Discussion</a:t>
            </a:r>
          </a:p>
        </p:txBody>
      </p:sp>
    </p:spTree>
    <p:extLst>
      <p:ext uri="{BB962C8B-B14F-4D97-AF65-F5344CB8AC3E}">
        <p14:creationId xmlns:p14="http://schemas.microsoft.com/office/powerpoint/2010/main" val="27639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convection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a linear basis and solve this system over a small patch of linear bar elements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DE5EAE-B228-994B-92BE-111426F3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7" y="3574638"/>
            <a:ext cx="2422566" cy="685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419" y="3083490"/>
            <a:ext cx="1573135" cy="13472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/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/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2649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/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2649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</p:spTree>
    <p:extLst>
      <p:ext uri="{BB962C8B-B14F-4D97-AF65-F5344CB8AC3E}">
        <p14:creationId xmlns:p14="http://schemas.microsoft.com/office/powerpoint/2010/main" val="40355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convection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a linear basis and solve this system over a small patch of linear bar elements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DE5EAE-B228-994B-92BE-111426F3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7" y="3574638"/>
            <a:ext cx="2422566" cy="685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419" y="3083490"/>
            <a:ext cx="1573135" cy="13472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/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/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2649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/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2649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356D33C-3B43-A945-84E2-2BBD16CD4E3A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</p:spTree>
    <p:extLst>
      <p:ext uri="{BB962C8B-B14F-4D97-AF65-F5344CB8AC3E}">
        <p14:creationId xmlns:p14="http://schemas.microsoft.com/office/powerpoint/2010/main" val="21574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convection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a linear basis and solve this system over a small patch of linear bar elements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DE5EAE-B228-994B-92BE-111426F3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7" y="3574638"/>
            <a:ext cx="2422566" cy="685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419" y="3083490"/>
            <a:ext cx="1573135" cy="13472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/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/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2649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/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2649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8D36758-8077-1A47-8A02-2C380AD0D0E3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</p:spTree>
    <p:extLst>
      <p:ext uri="{BB962C8B-B14F-4D97-AF65-F5344CB8AC3E}">
        <p14:creationId xmlns:p14="http://schemas.microsoft.com/office/powerpoint/2010/main" val="37017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FDE1-4AB4-BA4D-BBD4-EE5116C2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 Collect all of the </a:t>
            </a:r>
            <a:r>
              <a:rPr lang="en-US" dirty="0" err="1"/>
              <a:t>lhs</a:t>
            </a:r>
            <a:r>
              <a:rPr lang="en-US" dirty="0"/>
              <a:t> entries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42BFB-C2E9-3346-949C-590A1B4F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C013A-3433-EF4E-A6DA-1D339D66B57E}"/>
                  </a:ext>
                </a:extLst>
              </p:cNvPr>
              <p:cNvSpPr txBox="1"/>
              <p:nvPr/>
            </p:nvSpPr>
            <p:spPr>
              <a:xfrm>
                <a:off x="487466" y="109745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C013A-3433-EF4E-A6DA-1D339D66B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1097457"/>
                <a:ext cx="1910004" cy="535724"/>
              </a:xfrm>
              <a:prstGeom prst="rect">
                <a:avLst/>
              </a:prstGeom>
              <a:blipFill>
                <a:blip r:embed="rId2"/>
                <a:stretch>
                  <a:fillRect l="-1974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00730-9F53-0D44-8074-178555570CBB}"/>
                  </a:ext>
                </a:extLst>
              </p:cNvPr>
              <p:cNvSpPr txBox="1"/>
              <p:nvPr/>
            </p:nvSpPr>
            <p:spPr>
              <a:xfrm>
                <a:off x="487466" y="1854710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00730-9F53-0D44-8074-178555570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1854710"/>
                <a:ext cx="1910004" cy="535724"/>
              </a:xfrm>
              <a:prstGeom prst="rect">
                <a:avLst/>
              </a:prstGeom>
              <a:blipFill>
                <a:blip r:embed="rId3"/>
                <a:stretch>
                  <a:fillRect l="-1974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225DB-346E-AD43-B4B0-CE256A4B008D}"/>
                  </a:ext>
                </a:extLst>
              </p:cNvPr>
              <p:cNvSpPr txBox="1"/>
              <p:nvPr/>
            </p:nvSpPr>
            <p:spPr>
              <a:xfrm>
                <a:off x="487466" y="2611963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225DB-346E-AD43-B4B0-CE256A4B0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2611963"/>
                <a:ext cx="1910004" cy="535724"/>
              </a:xfrm>
              <a:prstGeom prst="rect">
                <a:avLst/>
              </a:prstGeom>
              <a:blipFill>
                <a:blip r:embed="rId4"/>
                <a:stretch>
                  <a:fillRect l="-1974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6BC53-3E8E-634B-8E03-DB7FF3EFD753}"/>
                  </a:ext>
                </a:extLst>
              </p:cNvPr>
              <p:cNvSpPr txBox="1"/>
              <p:nvPr/>
            </p:nvSpPr>
            <p:spPr>
              <a:xfrm>
                <a:off x="487466" y="3369216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6BC53-3E8E-634B-8E03-DB7FF3EFD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3369216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l="-1974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02649D-A1B4-2043-8DAB-118B64708FF9}"/>
                  </a:ext>
                </a:extLst>
              </p:cNvPr>
              <p:cNvSpPr txBox="1"/>
              <p:nvPr/>
            </p:nvSpPr>
            <p:spPr>
              <a:xfrm>
                <a:off x="487466" y="4126469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02649D-A1B4-2043-8DAB-118B64708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126469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1974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9A102-1F7A-E645-9EBB-5DB9568FE74A}"/>
                  </a:ext>
                </a:extLst>
              </p:cNvPr>
              <p:cNvSpPr txBox="1"/>
              <p:nvPr/>
            </p:nvSpPr>
            <p:spPr>
              <a:xfrm>
                <a:off x="487466" y="4883723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9A102-1F7A-E645-9EBB-5DB9568F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883723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1974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AD72FA0-19AD-2147-92F6-853D6610D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2457" y="1097457"/>
            <a:ext cx="3452648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A019EB-28BE-6B45-9E38-CAC0AD566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9838" y="2697746"/>
            <a:ext cx="4635062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CF40CF-5BAC-F04C-9C59-32D200CCAFC4}"/>
              </a:ext>
            </a:extLst>
          </p:cNvPr>
          <p:cNvSpPr txBox="1"/>
          <p:nvPr/>
        </p:nvSpPr>
        <p:spPr>
          <a:xfrm>
            <a:off x="3652517" y="46621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E5C3A-381A-A441-BCC8-A1E4068AB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735" y="5262672"/>
            <a:ext cx="4225797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E1B87E-FB8F-F84C-A8CF-FD65EB74D2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5184" y="5287339"/>
            <a:ext cx="1657020" cy="137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6A8627-4BFB-6242-96EB-23C29536366D}"/>
              </a:ext>
            </a:extLst>
          </p:cNvPr>
          <p:cNvSpPr txBox="1"/>
          <p:nvPr/>
        </p:nvSpPr>
        <p:spPr>
          <a:xfrm>
            <a:off x="6901793" y="4662193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is exact!</a:t>
            </a:r>
          </a:p>
        </p:txBody>
      </p:sp>
    </p:spTree>
    <p:extLst>
      <p:ext uri="{BB962C8B-B14F-4D97-AF65-F5344CB8AC3E}">
        <p14:creationId xmlns:p14="http://schemas.microsoft.com/office/powerpoint/2010/main" val="319200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 (new source)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a simple time/convection equation: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with: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simplicity, let </a:t>
            </a:r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and </a:t>
            </a:r>
            <a:r>
              <a:rPr lang="en-US" dirty="0" err="1"/>
              <a:t>u</a:t>
            </a:r>
            <a:r>
              <a:rPr lang="en-US" baseline="-25000" dirty="0" err="1"/>
              <a:t>j</a:t>
            </a:r>
            <a:r>
              <a:rPr lang="en-US" dirty="0"/>
              <a:t> be unity: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931C5-F3EB-B141-9613-9E673107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19" y="2003096"/>
            <a:ext cx="2224863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45" y="2151103"/>
            <a:ext cx="2053505" cy="389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35EED-00B8-034F-8080-A8C42043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73" y="2907392"/>
            <a:ext cx="2966484" cy="68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165A47-E740-824C-8795-D59114A40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6" y="4088311"/>
            <a:ext cx="2671430" cy="685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79D2C9-1B37-8047-8A09-99157D6EF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779" y="4006581"/>
            <a:ext cx="2580323" cy="685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BC990C-A422-994A-BF66-AA9B4EDAB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328" y="5569540"/>
            <a:ext cx="3411187" cy="685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3569161" y="4196383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615987" y="5592665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5766C-9ECC-3149-B9CF-325256AA7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7987" y="2095491"/>
            <a:ext cx="4318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81D5F-7B82-FA43-897A-98953F7D7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087" y="2958832"/>
            <a:ext cx="647700" cy="419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3378AE-8709-874A-A56E-8A9AC191784F}"/>
              </a:ext>
            </a:extLst>
          </p:cNvPr>
          <p:cNvCxnSpPr/>
          <p:nvPr/>
        </p:nvCxnSpPr>
        <p:spPr>
          <a:xfrm flipV="1">
            <a:off x="7094749" y="2003096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B3F9E9-4EAA-484D-BE35-A8F03ED6001C}"/>
              </a:ext>
            </a:extLst>
          </p:cNvPr>
          <p:cNvCxnSpPr/>
          <p:nvPr/>
        </p:nvCxnSpPr>
        <p:spPr>
          <a:xfrm flipV="1">
            <a:off x="6778413" y="2888930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convection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a quadratic basis and solve this system over a small patch of quadratic bar elements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582D8A-AEF0-0744-A4B0-B7728CB07D97}"/>
              </a:ext>
            </a:extLst>
          </p:cNvPr>
          <p:cNvCxnSpPr/>
          <p:nvPr/>
        </p:nvCxnSpPr>
        <p:spPr>
          <a:xfrm>
            <a:off x="753774" y="2413534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B8C350-5E3E-8F4A-8EFD-7171D1931B0F}"/>
              </a:ext>
            </a:extLst>
          </p:cNvPr>
          <p:cNvSpPr/>
          <p:nvPr/>
        </p:nvSpPr>
        <p:spPr>
          <a:xfrm>
            <a:off x="615987" y="2318360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C82601-217C-7F4C-858F-1C6A8DE927D2}"/>
              </a:ext>
            </a:extLst>
          </p:cNvPr>
          <p:cNvSpPr/>
          <p:nvPr/>
        </p:nvSpPr>
        <p:spPr>
          <a:xfrm>
            <a:off x="3160853" y="2318360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1E08B4-513F-B24B-AF3D-7752D727EAD3}"/>
              </a:ext>
            </a:extLst>
          </p:cNvPr>
          <p:cNvCxnSpPr/>
          <p:nvPr/>
        </p:nvCxnSpPr>
        <p:spPr>
          <a:xfrm>
            <a:off x="3286114" y="2413534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3F1F0A3-CC67-B845-A2D9-D9C16530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858" y="2310444"/>
            <a:ext cx="2413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DA9566-6A12-7945-87D5-2D5F75044B7B}"/>
              </a:ext>
            </a:extLst>
          </p:cNvPr>
          <p:cNvSpPr txBox="1"/>
          <p:nvPr/>
        </p:nvSpPr>
        <p:spPr>
          <a:xfrm>
            <a:off x="347072" y="191789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4ED3E-7C3D-6C42-AC7F-FFAC41A37D4C}"/>
              </a:ext>
            </a:extLst>
          </p:cNvPr>
          <p:cNvSpPr txBox="1"/>
          <p:nvPr/>
        </p:nvSpPr>
        <p:spPr>
          <a:xfrm>
            <a:off x="3118981" y="19178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B55589-1274-534F-8FF5-45F816DCE2F8}"/>
              </a:ext>
            </a:extLst>
          </p:cNvPr>
          <p:cNvSpPr txBox="1"/>
          <p:nvPr/>
        </p:nvSpPr>
        <p:spPr>
          <a:xfrm>
            <a:off x="5676778" y="1917899"/>
            <a:ext cx="48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240206" y="2978137"/>
            <a:ext cx="59258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promoted nodes “live” at the Gauss-</a:t>
            </a:r>
            <a:r>
              <a:rPr lang="en-US" dirty="0" err="1"/>
              <a:t>Lobatto</a:t>
            </a:r>
            <a:r>
              <a:rPr lang="en-US" dirty="0"/>
              <a:t> points while dual volume lives at the Gauss-</a:t>
            </a:r>
            <a:r>
              <a:rPr lang="en-US" dirty="0" err="1"/>
              <a:t>Lagendre</a:t>
            </a:r>
            <a:r>
              <a:rPr lang="en-US" dirty="0"/>
              <a:t> points: +/- sqrt(3)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quadrature points for accurate integration scales 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2*</a:t>
            </a:r>
            <a:r>
              <a:rPr lang="en-US" dirty="0" err="1"/>
              <a:t>numPts</a:t>
            </a:r>
            <a:r>
              <a:rPr lang="en-US" dirty="0"/>
              <a:t> – 1 = polynomial 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“2x2” quadrature will sufficiently integrate a quadratic basis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single point quadrature would provide results that simply resembled uniform refinement of the low-order element.</a:t>
            </a:r>
          </a:p>
          <a:p>
            <a:r>
              <a:rPr lang="en-US" dirty="0"/>
              <a:t>Replicating the previous example with the new basis would again demonstrate exact prediction of nodal results!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4355821" y="19305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73F7854-A6DE-284A-BA4F-812028B17E6F}"/>
              </a:ext>
            </a:extLst>
          </p:cNvPr>
          <p:cNvSpPr/>
          <p:nvPr/>
        </p:nvSpPr>
        <p:spPr>
          <a:xfrm>
            <a:off x="1872762" y="232149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95308C6-EAAF-184B-8AC7-534FD4439330}"/>
              </a:ext>
            </a:extLst>
          </p:cNvPr>
          <p:cNvSpPr/>
          <p:nvPr/>
        </p:nvSpPr>
        <p:spPr>
          <a:xfrm>
            <a:off x="4417628" y="233610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03A290-8A29-DE47-98B1-B9C11B303D1C}"/>
              </a:ext>
            </a:extLst>
          </p:cNvPr>
          <p:cNvCxnSpPr>
            <a:cxnSpLocks/>
          </p:cNvCxnSpPr>
          <p:nvPr/>
        </p:nvCxnSpPr>
        <p:spPr>
          <a:xfrm flipH="1" flipV="1">
            <a:off x="2129547" y="2557398"/>
            <a:ext cx="477363" cy="50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0AE0A8-99B5-414A-8B52-5C1A4EDAEE21}"/>
              </a:ext>
            </a:extLst>
          </p:cNvPr>
          <p:cNvCxnSpPr>
            <a:cxnSpLocks/>
          </p:cNvCxnSpPr>
          <p:nvPr/>
        </p:nvCxnSpPr>
        <p:spPr>
          <a:xfrm flipV="1">
            <a:off x="2648202" y="2557398"/>
            <a:ext cx="1694193" cy="504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0C6D7A-B9AB-154E-A20F-C99AE9C9FE0A}"/>
              </a:ext>
            </a:extLst>
          </p:cNvPr>
          <p:cNvSpPr txBox="1"/>
          <p:nvPr/>
        </p:nvSpPr>
        <p:spPr>
          <a:xfrm>
            <a:off x="1903956" y="19178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5CF82E3-AAB1-8D4E-9F55-D1D997AF2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17" y="2352990"/>
            <a:ext cx="2668051" cy="39887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6C3B2A-7369-3540-A710-6A542FA00A97}"/>
              </a:ext>
            </a:extLst>
          </p:cNvPr>
          <p:cNvSpPr txBox="1"/>
          <p:nvPr/>
        </p:nvSpPr>
        <p:spPr>
          <a:xfrm>
            <a:off x="5921433" y="6431590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O(P) basis – O(</a:t>
            </a:r>
            <a:r>
              <a:rPr lang="en-US" dirty="0" err="1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baseline="30000" dirty="0">
                <a:solidFill>
                  <a:srgbClr val="FF0000"/>
                </a:solidFill>
              </a:rPr>
              <a:t>P+1</a:t>
            </a:r>
            <a:r>
              <a:rPr lang="en-US" dirty="0">
                <a:solidFill>
                  <a:srgbClr val="FF0000"/>
                </a:solidFill>
              </a:rPr>
              <a:t> accuracy</a:t>
            </a:r>
          </a:p>
        </p:txBody>
      </p:sp>
    </p:spTree>
    <p:extLst>
      <p:ext uri="{BB962C8B-B14F-4D97-AF65-F5344CB8AC3E}">
        <p14:creationId xmlns:p14="http://schemas.microsoft.com/office/powerpoint/2010/main" val="352598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11" y="1583325"/>
            <a:ext cx="5753100" cy="429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2431441"/>
            <a:ext cx="2747822" cy="19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 Task 3: Specified Pressure Drop Laminar Pipe Flow: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446082" cy="5473701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625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You will modify the input file to provide the density, viscosity and pressure drop to achieve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 and report on the differences between the simulation and analytical centerline velocity.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0.2 m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Perform a global momentum balance to determine the pressure gradient. </a:t>
            </a:r>
            <a:r>
              <a:rPr lang="en-US" altLang="en-US" sz="2000" dirty="0" err="1">
                <a:solidFill>
                  <a:schemeClr val="tx1"/>
                </a:solidFill>
              </a:rPr>
              <a:t>dp</a:t>
            </a:r>
            <a:r>
              <a:rPr lang="en-US" altLang="en-US" sz="2000" dirty="0">
                <a:solidFill>
                  <a:schemeClr val="tx1"/>
                </a:solidFill>
              </a:rPr>
              <a:t>/</a:t>
            </a:r>
            <a:r>
              <a:rPr lang="en-US" altLang="en-US" sz="2000" dirty="0" err="1">
                <a:solidFill>
                  <a:schemeClr val="tx1"/>
                </a:solidFill>
              </a:rPr>
              <a:t>dz</a:t>
            </a:r>
            <a:r>
              <a:rPr lang="en-US" altLang="en-US" sz="2000" dirty="0">
                <a:solidFill>
                  <a:schemeClr val="tx1"/>
                </a:solidFill>
              </a:rPr>
              <a:t> as a function of the wall shear stress ,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pPr marL="843327" lvl="1" indent="-5143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Momentum Balance: </a:t>
            </a: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4 </a:t>
            </a:r>
            <a:r>
              <a:rPr lang="en-US" altLang="en-US" sz="18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1800" baseline="-25000" dirty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/ D</a:t>
            </a: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Given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  </a:t>
            </a:r>
            <a:r>
              <a:rPr lang="en-US" altLang="en-US" sz="2000" dirty="0">
                <a:solidFill>
                  <a:schemeClr val="tx1"/>
                </a:solidFill>
              </a:rPr>
              <a:t>D /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2000" dirty="0">
                <a:solidFill>
                  <a:schemeClr val="tx1"/>
                </a:solidFill>
              </a:rPr>
              <a:t> and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baseline="-25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=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 r</a:t>
            </a:r>
            <a:r>
              <a:rPr lang="en-US" altLang="en-US" sz="2000" dirty="0">
                <a:solidFill>
                  <a:schemeClr val="tx1"/>
                </a:solidFill>
              </a:rPr>
              <a:t> (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)</a:t>
            </a:r>
            <a:r>
              <a:rPr lang="en-US" altLang="en-US" sz="2000" baseline="30000" dirty="0">
                <a:solidFill>
                  <a:schemeClr val="tx1"/>
                </a:solidFill>
              </a:rPr>
              <a:t>2</a:t>
            </a:r>
            <a:r>
              <a:rPr lang="en-US" altLang="en-US" sz="2000" dirty="0">
                <a:solidFill>
                  <a:schemeClr val="tx1"/>
                </a:solidFill>
              </a:rPr>
              <a:t>, where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is the wall friction velocity, report the required pressure gradient required for the desired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800" dirty="0" err="1">
                <a:solidFill>
                  <a:schemeClr val="tx1"/>
                </a:solidFill>
              </a:rPr>
              <a:t>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800" dirty="0" err="1">
                <a:solidFill>
                  <a:schemeClr val="tx1"/>
                </a:solidFill>
              </a:rPr>
              <a:t>z</a:t>
            </a:r>
            <a:r>
              <a:rPr lang="en-US" altLang="en-US" sz="1800" dirty="0">
                <a:solidFill>
                  <a:schemeClr val="tx1"/>
                </a:solidFill>
              </a:rPr>
              <a:t> = 40.0e-3 Pa/m with </a:t>
            </a: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800" dirty="0">
                <a:solidFill>
                  <a:schemeClr val="tx1"/>
                </a:solidFill>
              </a:rPr>
              <a:t>Z = 0.1 m</a:t>
            </a: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Modify the input file to specify the proper density, viscosity and open pressure specification (look for the pressure specification under </a:t>
            </a:r>
            <a:r>
              <a:rPr lang="en-US" altLang="en-US" sz="2000" dirty="0" err="1">
                <a:solidFill>
                  <a:schemeClr val="tx1"/>
                </a:solidFill>
              </a:rPr>
              <a:t>open_user_data</a:t>
            </a:r>
            <a:r>
              <a:rPr lang="en-US" altLang="en-US" sz="2000" dirty="0">
                <a:solidFill>
                  <a:schemeClr val="tx1"/>
                </a:solidFill>
              </a:rPr>
              <a:t>).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= 1.0 kg/m</a:t>
            </a:r>
            <a:r>
              <a:rPr lang="en-US" altLang="en-US" sz="1800" baseline="30000" dirty="0">
                <a:solidFill>
                  <a:schemeClr val="tx1"/>
                </a:solidFill>
              </a:rPr>
              <a:t>3 </a:t>
            </a: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= 1.0e-5 </a:t>
            </a:r>
            <a:endParaRPr lang="en-US" altLang="en-US" sz="1800" baseline="30000" dirty="0">
              <a:solidFill>
                <a:schemeClr val="tx1"/>
              </a:solidFill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Run both the Hex8 and Tet4 input file and compare the simulation centerline velocity to the analytical result (feel free to derive or simply report the functional form).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Analytical centerline is 2.5e-2 m/s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Close, however, not exact for this second-order functional form due to geometry errors.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Anyone try a 1x1x10 developing square pipe? </a:t>
            </a: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Capture any findings between the Hex8 and Tet4 simulation, e.g., simulation time, velocity component qualitative differences, convergence, etc.</a:t>
            </a:r>
            <a:endParaRPr lang="en-US" altLang="en-US" sz="1800" dirty="0">
              <a:solidFill>
                <a:schemeClr val="tx1"/>
              </a:solidFill>
              <a:latin typeface="Symbol" pitchFamily="2" charset="2"/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  <a:latin typeface="Symbol" pitchFamily="2" charset="2"/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891F4-6955-4F48-8AB4-C2BBA9C9B23E}"/>
              </a:ext>
            </a:extLst>
          </p:cNvPr>
          <p:cNvSpPr txBox="1"/>
          <p:nvPr/>
        </p:nvSpPr>
        <p:spPr>
          <a:xfrm>
            <a:off x="5511452" y="810731"/>
            <a:ext cx="29145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</a:t>
            </a:r>
            <a:r>
              <a:rPr lang="en-US" sz="1200" dirty="0" err="1"/>
              <a:t>open_boundary_condition</a:t>
            </a:r>
            <a:r>
              <a:rPr lang="en-US" sz="1200" dirty="0"/>
              <a:t>: </a:t>
            </a:r>
            <a:r>
              <a:rPr lang="en-US" sz="1200" dirty="0" err="1"/>
              <a:t>bc_left</a:t>
            </a:r>
            <a:endParaRPr lang="en-US" sz="1200" dirty="0"/>
          </a:p>
          <a:p>
            <a:r>
              <a:rPr lang="en-US" sz="1200" dirty="0"/>
              <a:t>      </a:t>
            </a:r>
            <a:r>
              <a:rPr lang="en-US" sz="1200" dirty="0" err="1"/>
              <a:t>target_name</a:t>
            </a:r>
            <a:r>
              <a:rPr lang="en-US" sz="1200" dirty="0"/>
              <a:t>: surface_2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open_user_data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pressure: 40.0e-4</a:t>
            </a:r>
          </a:p>
          <a:p>
            <a:r>
              <a:rPr lang="en-US" sz="1200" dirty="0"/>
              <a:t>        velocity: [0.0,0.0,0.0]</a:t>
            </a:r>
          </a:p>
          <a:p>
            <a:endParaRPr lang="en-US" sz="1200" dirty="0"/>
          </a:p>
          <a:p>
            <a:r>
              <a:rPr lang="en-US" sz="1200" dirty="0"/>
              <a:t>    - </a:t>
            </a:r>
            <a:r>
              <a:rPr lang="en-US" sz="1200" dirty="0" err="1"/>
              <a:t>open_boundary_condition</a:t>
            </a:r>
            <a:r>
              <a:rPr lang="en-US" sz="1200" dirty="0"/>
              <a:t>: </a:t>
            </a:r>
            <a:r>
              <a:rPr lang="en-US" sz="1200" dirty="0" err="1"/>
              <a:t>bc_right</a:t>
            </a:r>
            <a:endParaRPr lang="en-US" sz="1200" dirty="0"/>
          </a:p>
          <a:p>
            <a:r>
              <a:rPr lang="en-US" sz="1200" dirty="0"/>
              <a:t>      </a:t>
            </a:r>
            <a:r>
              <a:rPr lang="en-US" sz="1200" dirty="0" err="1"/>
              <a:t>target_name</a:t>
            </a:r>
            <a:r>
              <a:rPr lang="en-US" sz="1200" dirty="0"/>
              <a:t>: surface_1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open_user_data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pressure: 0.0</a:t>
            </a:r>
          </a:p>
          <a:p>
            <a:r>
              <a:rPr lang="en-US" sz="1200" dirty="0"/>
              <a:t>        velocity: [0.0,0.0,0.0]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53D04-C38E-6749-80D8-94BF58ECC972}"/>
              </a:ext>
            </a:extLst>
          </p:cNvPr>
          <p:cNvSpPr txBox="1"/>
          <p:nvPr/>
        </p:nvSpPr>
        <p:spPr>
          <a:xfrm>
            <a:off x="6075123" y="6187858"/>
            <a:ext cx="25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u(R) = </a:t>
            </a:r>
            <a:r>
              <a:rPr lang="en-US" dirty="0" err="1"/>
              <a:t>u</a:t>
            </a:r>
            <a:r>
              <a:rPr lang="en-US" baseline="30000" dirty="0" err="1"/>
              <a:t>Max</a:t>
            </a:r>
            <a:r>
              <a:rPr lang="en-US" dirty="0"/>
              <a:t> [1-(r/R)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  <a:p>
            <a:r>
              <a:rPr lang="en-US" dirty="0" err="1"/>
              <a:t>u</a:t>
            </a:r>
            <a:r>
              <a:rPr lang="en-US" baseline="30000" dirty="0" err="1"/>
              <a:t>Max</a:t>
            </a:r>
            <a:r>
              <a:rPr lang="en-US" baseline="30000" dirty="0"/>
              <a:t> </a:t>
            </a:r>
            <a:r>
              <a:rPr lang="en-US" dirty="0"/>
              <a:t>=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p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z</a:t>
            </a:r>
            <a:r>
              <a:rPr lang="en-US" dirty="0"/>
              <a:t> R</a:t>
            </a:r>
            <a:r>
              <a:rPr lang="en-US" baseline="30000" dirty="0"/>
              <a:t>2</a:t>
            </a:r>
            <a:r>
              <a:rPr lang="en-US" dirty="0"/>
              <a:t> / (4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A1220-BF0E-664A-B8D4-9206EB4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84" y="3018842"/>
            <a:ext cx="154074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76146-48F4-6944-A7C3-B79B7106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089" y="3008131"/>
            <a:ext cx="1540740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2094D-66E3-D24E-8F50-9D70B6961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33"/>
          <a:stretch/>
        </p:blipFill>
        <p:spPr>
          <a:xfrm>
            <a:off x="5912284" y="4249274"/>
            <a:ext cx="1798464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88B204-D58F-F847-BB8F-7AE106767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11"/>
          <a:stretch/>
        </p:blipFill>
        <p:spPr>
          <a:xfrm>
            <a:off x="7369574" y="4249274"/>
            <a:ext cx="1767061" cy="1143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DC9E29-63DB-7840-BB22-BB9E80298229}"/>
              </a:ext>
            </a:extLst>
          </p:cNvPr>
          <p:cNvSpPr txBox="1"/>
          <p:nvPr/>
        </p:nvSpPr>
        <p:spPr>
          <a:xfrm>
            <a:off x="6075123" y="5392274"/>
            <a:ext cx="3244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Hex wall-normal velocity is O(1e-15) while Tet is O(1e-6) m/s</a:t>
            </a:r>
          </a:p>
        </p:txBody>
      </p:sp>
    </p:spTree>
    <p:extLst>
      <p:ext uri="{BB962C8B-B14F-4D97-AF65-F5344CB8AC3E}">
        <p14:creationId xmlns:p14="http://schemas.microsoft.com/office/powerpoint/2010/main" val="199951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5D15-C4F2-2540-B05D-EBC658BE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Convince Yourself!</a:t>
            </a:r>
            <a:br>
              <a:rPr lang="en-US" dirty="0"/>
            </a:br>
            <a:r>
              <a:rPr lang="en-US" dirty="0"/>
              <a:t>Removal of Geometric Error Induced by the Pipe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B6420-3847-3048-8775-44B89B3A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210A0-BAA2-A740-B7A0-300C62353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487466" y="997287"/>
            <a:ext cx="8053187" cy="3783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86D7D-489B-6345-AA43-BEC4C2C2BE77}"/>
              </a:ext>
            </a:extLst>
          </p:cNvPr>
          <p:cNvSpPr txBox="1"/>
          <p:nvPr/>
        </p:nvSpPr>
        <p:spPr>
          <a:xfrm>
            <a:off x="174315" y="2184879"/>
            <a:ext cx="2271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 et al., “Verification for Multi-Mechanics Applications ”, AIAA, 2007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0EDDD-F555-EF47-ABEC-75BF1EDC8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74" r="35794" b="83"/>
          <a:stretch/>
        </p:blipFill>
        <p:spPr>
          <a:xfrm>
            <a:off x="7008733" y="1403784"/>
            <a:ext cx="1411566" cy="521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FA9B4-441B-1B46-831E-C266C930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01" y="2669386"/>
            <a:ext cx="1216231" cy="522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B78DE6-A6BA-6D46-889E-4D42ECB36F27}"/>
              </a:ext>
            </a:extLst>
          </p:cNvPr>
          <p:cNvSpPr txBox="1"/>
          <p:nvPr/>
        </p:nvSpPr>
        <p:spPr>
          <a:xfrm>
            <a:off x="6698278" y="329443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8679BF-14AE-E14A-AE06-D148BC5D7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33" y="3375336"/>
            <a:ext cx="2512966" cy="521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5CF78-7407-3A43-8C96-F091CC1DF9E0}"/>
              </a:ext>
            </a:extLst>
          </p:cNvPr>
          <p:cNvSpPr txBox="1"/>
          <p:nvPr/>
        </p:nvSpPr>
        <p:spPr>
          <a:xfrm>
            <a:off x="104167" y="5069682"/>
            <a:ext cx="874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 common norm methodology to alleviate this slight confusion is to integrate over the domain using a consistent mass matrix: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9B7AED-02FF-8341-9028-23FE70A00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66" y="5878259"/>
            <a:ext cx="3159367" cy="658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6CDE36-0BC2-B842-B468-A0A05E41D76F}"/>
              </a:ext>
            </a:extLst>
          </p:cNvPr>
          <p:cNvSpPr txBox="1"/>
          <p:nvPr/>
        </p:nvSpPr>
        <p:spPr>
          <a:xfrm>
            <a:off x="4572000" y="5706349"/>
            <a:ext cx="439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P=1, this procedure interpolates the quadratic solution using the underlying basis and reverts to displaying a clear second-order error for 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6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A P-order underlying polynomial basis will provide a P+1 integrated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0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Discuss task 1: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Discuss task 2: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Discuss task 3: specified pressure pipe flow</a:t>
            </a:r>
          </a:p>
          <a:p>
            <a:pPr marL="0" indent="0">
              <a:buNone/>
            </a:pPr>
            <a:r>
              <a:rPr lang="en-US" dirty="0"/>
              <a:t> Wait… a significant departure from task 3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Simple time/convection MMS for P=1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Simple time/convection MMS for P=2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Back to the pipe!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A note on 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Georgia O’Keeffe, an American Artist: 1887-1986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F998-2DA3-E24C-B845-039DC8B55026}"/>
              </a:ext>
            </a:extLst>
          </p:cNvPr>
          <p:cNvSpPr txBox="1"/>
          <p:nvPr/>
        </p:nvSpPr>
        <p:spPr>
          <a:xfrm>
            <a:off x="582051" y="6205638"/>
            <a:ext cx="733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www.kunm.org</a:t>
            </a:r>
            <a:r>
              <a:rPr lang="en-US" dirty="0">
                <a:solidFill>
                  <a:schemeClr val="bg1"/>
                </a:solidFill>
              </a:rPr>
              <a:t>/post/landmark-</a:t>
            </a:r>
            <a:r>
              <a:rPr lang="en-US" dirty="0" err="1">
                <a:solidFill>
                  <a:schemeClr val="bg1"/>
                </a:solidFill>
              </a:rPr>
              <a:t>okeeffe</a:t>
            </a:r>
            <a:r>
              <a:rPr lang="en-US" dirty="0">
                <a:solidFill>
                  <a:schemeClr val="bg1"/>
                </a:solidFill>
              </a:rPr>
              <a:t>-painting-be-restored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0B4CA-B21F-6B47-9B32-26498827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08" y="2037637"/>
            <a:ext cx="4808237" cy="2740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C56D3-3F2C-C64E-8A56-4837FF1062B6}"/>
              </a:ext>
            </a:extLst>
          </p:cNvPr>
          <p:cNvSpPr txBox="1"/>
          <p:nvPr/>
        </p:nvSpPr>
        <p:spPr>
          <a:xfrm>
            <a:off x="2327167" y="4967099"/>
            <a:ext cx="6414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Georgia O'Keeffe. Spring, 1948. Oil on canvas, 48 1/4 x 84 1/4 inches. Georgia O'Keeffe Museum. Gift of The Burnett Foundation. © Georgia O’Keeffe Museum. [1997.06.028]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A note on Art…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xflow_diverge.mp4">
            <a:hlinkClick r:id="" action="ppaction://media"/>
            <a:extLst>
              <a:ext uri="{FF2B5EF4-FFF2-40B4-BE49-F238E27FC236}">
                <a16:creationId xmlns:a16="http://schemas.microsoft.com/office/drawing/2014/main" id="{4312265A-BCA0-6E4C-B0FC-2BAA6286A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9982" y="3741776"/>
            <a:ext cx="7427934" cy="1970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E724C-6D82-9541-A084-7C051D0F8320}"/>
              </a:ext>
            </a:extLst>
          </p:cNvPr>
          <p:cNvSpPr txBox="1"/>
          <p:nvPr/>
        </p:nvSpPr>
        <p:spPr>
          <a:xfrm>
            <a:off x="1027134" y="6025019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can create the best CFD art?</a:t>
            </a:r>
          </a:p>
        </p:txBody>
      </p:sp>
      <p:pic>
        <p:nvPicPr>
          <p:cNvPr id="12" name="xflow_good.mp4">
            <a:hlinkClick r:id="" action="ppaction://media"/>
            <a:extLst>
              <a:ext uri="{FF2B5EF4-FFF2-40B4-BE49-F238E27FC236}">
                <a16:creationId xmlns:a16="http://schemas.microsoft.com/office/drawing/2014/main" id="{8ABF891E-DEE1-A240-B56F-8E46AF36A5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9982" y="1458533"/>
            <a:ext cx="7427938" cy="19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CD2C2E-5D19-0440-A9BB-CF013CCF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21" y="3278946"/>
            <a:ext cx="4083360" cy="2119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#1, Task 1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446707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1: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dgNonConformalThreeBlade</a:t>
            </a:r>
            <a:endParaRPr lang="en-US" altLang="en-US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~500: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flow field with displacements activated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How does modification of the blade rotation (omega) affect the time step?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 err="1">
                <a:solidFill>
                  <a:schemeClr val="tx1"/>
                </a:solidFill>
              </a:rPr>
              <a:t>time_stepping_type</a:t>
            </a:r>
            <a:r>
              <a:rPr lang="en-US" altLang="en-US" sz="1400" dirty="0">
                <a:solidFill>
                  <a:schemeClr val="tx1"/>
                </a:solidFill>
              </a:rPr>
              <a:t>: adaptive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Courant# = </a:t>
            </a:r>
            <a:r>
              <a:rPr lang="en-US" altLang="en-US" sz="1400" dirty="0" err="1">
                <a:solidFill>
                  <a:schemeClr val="tx1"/>
                </a:solidFill>
              </a:rPr>
              <a:t>U</a:t>
            </a:r>
            <a:r>
              <a:rPr lang="en-US" altLang="en-US" sz="1400" baseline="30000" dirty="0" err="1">
                <a:solidFill>
                  <a:schemeClr val="tx1"/>
                </a:solidFill>
              </a:rPr>
              <a:t>RTM</a:t>
            </a:r>
            <a:r>
              <a:rPr lang="en-US" altLang="en-US" sz="14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400" dirty="0" err="1">
                <a:solidFill>
                  <a:schemeClr val="tx1"/>
                </a:solidFill>
              </a:rPr>
              <a:t>t</a:t>
            </a:r>
            <a:r>
              <a:rPr lang="en-US" altLang="en-US" sz="1400" dirty="0">
                <a:solidFill>
                  <a:schemeClr val="tx1"/>
                </a:solidFill>
              </a:rPr>
              <a:t>/</a:t>
            </a:r>
            <a:r>
              <a:rPr lang="en-US" altLang="en-US" sz="14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400" dirty="0" err="1">
                <a:solidFill>
                  <a:schemeClr val="tx1"/>
                </a:solidFill>
              </a:rPr>
              <a:t>x</a:t>
            </a:r>
            <a:r>
              <a:rPr lang="en-US" altLang="en-US" sz="1400" dirty="0">
                <a:solidFill>
                  <a:schemeClr val="tx1"/>
                </a:solidFill>
              </a:rPr>
              <a:t> with </a:t>
            </a:r>
            <a:r>
              <a:rPr lang="en-US" altLang="en-US" sz="1800" dirty="0">
                <a:solidFill>
                  <a:schemeClr val="tx1"/>
                </a:solidFill>
              </a:rPr>
              <a:t>U</a:t>
            </a:r>
            <a:r>
              <a:rPr lang="en-US" altLang="en-US" sz="1800" baseline="30000" dirty="0">
                <a:solidFill>
                  <a:schemeClr val="tx1"/>
                </a:solidFill>
              </a:rPr>
              <a:t>RTM</a:t>
            </a:r>
            <a:r>
              <a:rPr lang="en-US" altLang="en-US" sz="1800" dirty="0">
                <a:solidFill>
                  <a:schemeClr val="tx1"/>
                </a:solidFill>
              </a:rPr>
              <a:t>=U-</a:t>
            </a:r>
            <a:r>
              <a:rPr lang="en-US" altLang="en-US" sz="1800" dirty="0" err="1">
                <a:solidFill>
                  <a:schemeClr val="tx1"/>
                </a:solidFill>
              </a:rPr>
              <a:t>V</a:t>
            </a:r>
            <a:r>
              <a:rPr lang="en-US" altLang="en-US" sz="1800" baseline="30000" dirty="0" err="1">
                <a:solidFill>
                  <a:schemeClr val="tx1"/>
                </a:solidFill>
              </a:rPr>
              <a:t>mesh</a:t>
            </a:r>
            <a:endParaRPr lang="en-US" altLang="en-US" sz="1800" baseline="30000" dirty="0">
              <a:solidFill>
                <a:schemeClr val="tx1"/>
              </a:solidFill>
            </a:endParaRP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As </a:t>
            </a:r>
            <a:r>
              <a:rPr lang="en-US" altLang="en-US" sz="1400" dirty="0" err="1">
                <a:solidFill>
                  <a:schemeClr val="tx1"/>
                </a:solidFill>
              </a:rPr>
              <a:t>V</a:t>
            </a:r>
            <a:r>
              <a:rPr lang="en-US" altLang="en-US" sz="1400" baseline="30000" dirty="0" err="1">
                <a:solidFill>
                  <a:schemeClr val="tx1"/>
                </a:solidFill>
              </a:rPr>
              <a:t>mesh</a:t>
            </a:r>
            <a:r>
              <a:rPr lang="en-US" altLang="en-US" sz="1400" dirty="0">
                <a:solidFill>
                  <a:schemeClr val="tx1"/>
                </a:solidFill>
              </a:rPr>
              <a:t> increases, </a:t>
            </a:r>
            <a:r>
              <a:rPr lang="en-US" altLang="en-US" sz="1400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400" dirty="0">
                <a:solidFill>
                  <a:schemeClr val="tx1"/>
                </a:solidFill>
              </a:rPr>
              <a:t>t decreases to meet a fixed Courant number specification of 2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Report any modifications that resulted in catastrophic behavior, i.e., the simulation diverged. Document how you caused the simulation to diverge.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Too large of a time step given rotation, omega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Initial time step too large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No open </a:t>
            </a:r>
            <a:r>
              <a:rPr lang="en-US" altLang="en-US" sz="1400" dirty="0" err="1">
                <a:solidFill>
                  <a:schemeClr val="tx1"/>
                </a:solidFill>
              </a:rPr>
              <a:t>bc</a:t>
            </a:r>
            <a:r>
              <a:rPr lang="en-US" altLang="en-US" sz="1400" dirty="0">
                <a:solidFill>
                  <a:schemeClr val="tx1"/>
                </a:solidFill>
              </a:rPr>
              <a:t> specified (rendering flow a low-speed compressible configuration)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75FAE-867D-9445-AE2F-C8587B83B2D9}"/>
              </a:ext>
            </a:extLst>
          </p:cNvPr>
          <p:cNvSpPr txBox="1"/>
          <p:nvPr/>
        </p:nvSpPr>
        <p:spPr>
          <a:xfrm>
            <a:off x="5395235" y="1360488"/>
            <a:ext cx="33201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Time_Integrators</a:t>
            </a:r>
            <a:r>
              <a:rPr lang="en-US" sz="1600" dirty="0"/>
              <a:t>:</a:t>
            </a:r>
          </a:p>
          <a:p>
            <a:r>
              <a:rPr lang="en-US" sz="1600" dirty="0"/>
              <a:t>  - </a:t>
            </a:r>
            <a:r>
              <a:rPr lang="en-US" sz="1600" dirty="0" err="1"/>
              <a:t>StandardTimeIntegrator</a:t>
            </a:r>
            <a:r>
              <a:rPr lang="en-US" sz="1600" dirty="0"/>
              <a:t>:</a:t>
            </a:r>
          </a:p>
          <a:p>
            <a:r>
              <a:rPr lang="en-US" sz="1600" dirty="0"/>
              <a:t>      name: ti_1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start_time</a:t>
            </a:r>
            <a:r>
              <a:rPr lang="en-US" sz="1600" dirty="0"/>
              <a:t>: 0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termination_step_count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500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en-US" sz="1600" dirty="0" err="1"/>
              <a:t>time_stepping_type</a:t>
            </a:r>
            <a:r>
              <a:rPr lang="en-US" sz="1600" dirty="0"/>
              <a:t>:</a:t>
            </a:r>
            <a:r>
              <a:rPr lang="en-US" sz="1600" dirty="0">
                <a:solidFill>
                  <a:srgbClr val="FF0000"/>
                </a:solidFill>
              </a:rPr>
              <a:t> adaptive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F9038-E212-9A42-BBDA-17AC4A14DFB6}"/>
              </a:ext>
            </a:extLst>
          </p:cNvPr>
          <p:cNvCxnSpPr>
            <a:cxnSpLocks/>
          </p:cNvCxnSpPr>
          <p:nvPr/>
        </p:nvCxnSpPr>
        <p:spPr>
          <a:xfrm>
            <a:off x="4550249" y="2930148"/>
            <a:ext cx="1210670" cy="70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FFB925-1376-AC42-B4AA-204C49224714}"/>
              </a:ext>
            </a:extLst>
          </p:cNvPr>
          <p:cNvSpPr txBox="1"/>
          <p:nvPr/>
        </p:nvSpPr>
        <p:spPr>
          <a:xfrm>
            <a:off x="5324703" y="5625472"/>
            <a:ext cx="33730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 err="1"/>
              <a:t>time_step_control</a:t>
            </a:r>
            <a:r>
              <a:rPr lang="en-US" sz="1600" dirty="0"/>
              <a:t>:</a:t>
            </a:r>
          </a:p>
          <a:p>
            <a:r>
              <a:rPr lang="en-US" sz="1600" dirty="0"/>
              <a:t>     </a:t>
            </a:r>
            <a:r>
              <a:rPr lang="en-US" sz="1600" dirty="0" err="1"/>
              <a:t>target_courant</a:t>
            </a:r>
            <a:r>
              <a:rPr lang="en-US" sz="1600" dirty="0"/>
              <a:t>: 2.0</a:t>
            </a:r>
          </a:p>
          <a:p>
            <a:r>
              <a:rPr lang="en-US" sz="1600" dirty="0"/>
              <a:t>     </a:t>
            </a:r>
            <a:r>
              <a:rPr lang="en-US" sz="1600" dirty="0" err="1"/>
              <a:t>time_step_change_factor</a:t>
            </a:r>
            <a:r>
              <a:rPr lang="en-US" sz="1600" dirty="0"/>
              <a:t>: 1.15</a:t>
            </a:r>
          </a:p>
        </p:txBody>
      </p:sp>
    </p:spTree>
    <p:extLst>
      <p:ext uri="{BB962C8B-B14F-4D97-AF65-F5344CB8AC3E}">
        <p14:creationId xmlns:p14="http://schemas.microsoft.com/office/powerpoint/2010/main" val="40925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#1, Task 2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4644416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2: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fluidsPmrChtPeriodic</a:t>
            </a:r>
            <a:endParaRPr lang="en-US" sz="2000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temperature, velocity, and radiative file (your choice)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gravity constant such that the Rayleigh number 10x, 100x, etc. Report any findings; does the code benefit from a modification of initial time step size?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Increased velocity magnitude from 0.16, 0.46, 1.5, and 3.7 m/s for gx1, gx10, gx100, gx1000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What happens if you change the velocity hybrid parameter to: velocity: 0.0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Far less advection stabilization is added. Former value of unity allows for velocity Gibbs effect for cell </a:t>
            </a:r>
            <a:r>
              <a:rPr lang="en-US" altLang="en-US" sz="1400" dirty="0" err="1">
                <a:solidFill>
                  <a:schemeClr val="tx1"/>
                </a:solidFill>
              </a:rPr>
              <a:t>Peclet</a:t>
            </a:r>
            <a:r>
              <a:rPr lang="en-US" altLang="en-US" sz="1400" dirty="0">
                <a:solidFill>
                  <a:schemeClr val="tx1"/>
                </a:solidFill>
              </a:rPr>
              <a:t> number &gt; 2</a:t>
            </a:r>
          </a:p>
          <a:p>
            <a:pPr marL="809027" lvl="2" indent="-3429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see: </a:t>
            </a:r>
            <a:r>
              <a:rPr lang="en-US" altLang="en-US" sz="1400" dirty="0">
                <a:solidFill>
                  <a:schemeClr val="tx1"/>
                </a:solidFill>
                <a:hlinkClick r:id="rId4"/>
              </a:rPr>
              <a:t>https://nalu.readthedocs.io/en/latest/source/theory/advectionStabilization.html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9B131-AD11-9844-9E01-FC11D969CCCF}"/>
              </a:ext>
            </a:extLst>
          </p:cNvPr>
          <p:cNvSpPr txBox="1"/>
          <p:nvPr/>
        </p:nvSpPr>
        <p:spPr>
          <a:xfrm>
            <a:off x="4578815" y="5424186"/>
            <a:ext cx="21643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/>
              <a:t>options:</a:t>
            </a:r>
          </a:p>
          <a:p>
            <a:r>
              <a:rPr lang="en-US" sz="1600" dirty="0"/>
              <a:t>        - </a:t>
            </a:r>
            <a:r>
              <a:rPr lang="en-US" sz="1600" dirty="0" err="1"/>
              <a:t>hybrid_factor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velocity: 0.0</a:t>
            </a:r>
          </a:p>
          <a:p>
            <a:r>
              <a:rPr lang="en-US" sz="1600" dirty="0"/>
              <a:t>            enthalpy: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0423D-ED1C-CF41-8BCD-28A2CEFB94C4}"/>
              </a:ext>
            </a:extLst>
          </p:cNvPr>
          <p:cNvSpPr txBox="1"/>
          <p:nvPr/>
        </p:nvSpPr>
        <p:spPr>
          <a:xfrm>
            <a:off x="5641187" y="966502"/>
            <a:ext cx="33201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Time_Integrators</a:t>
            </a:r>
            <a:r>
              <a:rPr lang="en-US" sz="1600" dirty="0"/>
              <a:t>:</a:t>
            </a:r>
          </a:p>
          <a:p>
            <a:r>
              <a:rPr lang="en-US" sz="1600" dirty="0"/>
              <a:t>  - </a:t>
            </a:r>
            <a:r>
              <a:rPr lang="en-US" sz="1600" dirty="0" err="1"/>
              <a:t>StandardTimeIntegrator</a:t>
            </a:r>
            <a:r>
              <a:rPr lang="en-US" sz="1600" dirty="0"/>
              <a:t>:</a:t>
            </a:r>
          </a:p>
          <a:p>
            <a:r>
              <a:rPr lang="en-US" sz="1600" dirty="0"/>
              <a:t>      name: ti_1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start_time</a:t>
            </a:r>
            <a:r>
              <a:rPr lang="en-US" sz="1600" dirty="0"/>
              <a:t>: 0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termination_step_count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500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en-US" sz="1600" dirty="0" err="1"/>
              <a:t>time_stepping_type</a:t>
            </a:r>
            <a:r>
              <a:rPr lang="en-US" sz="1600" dirty="0"/>
              <a:t>: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adaptive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FF80-5FE8-4642-AE0F-EFBC6DB6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235" y="2854815"/>
            <a:ext cx="2695911" cy="1966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BDC457-27B4-CE40-B3DA-9C0E9087F240}"/>
              </a:ext>
            </a:extLst>
          </p:cNvPr>
          <p:cNvSpPr txBox="1"/>
          <p:nvPr/>
        </p:nvSpPr>
        <p:spPr>
          <a:xfrm>
            <a:off x="6428690" y="272189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95CF8-ED78-E34F-B58A-8B21A05890AA}"/>
              </a:ext>
            </a:extLst>
          </p:cNvPr>
          <p:cNvSpPr txBox="1"/>
          <p:nvPr/>
        </p:nvSpPr>
        <p:spPr>
          <a:xfrm>
            <a:off x="7680314" y="272189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6A466-65E0-334D-B8E4-26448A6E2C77}"/>
              </a:ext>
            </a:extLst>
          </p:cNvPr>
          <p:cNvSpPr txBox="1"/>
          <p:nvPr/>
        </p:nvSpPr>
        <p:spPr>
          <a:xfrm>
            <a:off x="6462566" y="3787169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A4EAA0-80A2-FA4E-9049-4149202CB8A4}"/>
              </a:ext>
            </a:extLst>
          </p:cNvPr>
          <p:cNvSpPr txBox="1"/>
          <p:nvPr/>
        </p:nvSpPr>
        <p:spPr>
          <a:xfrm>
            <a:off x="7714190" y="3787169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96782-FE27-B547-91DC-75EC7E2761AB}"/>
              </a:ext>
            </a:extLst>
          </p:cNvPr>
          <p:cNvSpPr txBox="1"/>
          <p:nvPr/>
        </p:nvSpPr>
        <p:spPr>
          <a:xfrm>
            <a:off x="4298690" y="4483114"/>
            <a:ext cx="26709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user_constants</a:t>
            </a:r>
            <a:r>
              <a:rPr lang="en-US" sz="1400" dirty="0"/>
              <a:t>:</a:t>
            </a:r>
          </a:p>
          <a:p>
            <a:r>
              <a:rPr lang="en-US" sz="1400" dirty="0"/>
              <a:t>      gravity: [0.0, -9810.0, 0.0]</a:t>
            </a:r>
          </a:p>
          <a:p>
            <a:r>
              <a:rPr lang="en-US" sz="1400" dirty="0"/>
              <a:t>      </a:t>
            </a:r>
          </a:p>
        </p:txBody>
      </p:sp>
      <p:pic>
        <p:nvPicPr>
          <p:cNvPr id="16" name="fluidsPmr_Ra1000x_Temp_VelVec">
            <a:hlinkClick r:id="" action="ppaction://media"/>
            <a:extLst>
              <a:ext uri="{FF2B5EF4-FFF2-40B4-BE49-F238E27FC236}">
                <a16:creationId xmlns:a16="http://schemas.microsoft.com/office/drawing/2014/main" id="{18E1FCA2-FEF0-7C4E-962B-C653054CB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69614" y="4976283"/>
            <a:ext cx="1899883" cy="14401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F4E9E8-84C9-E94F-B1AD-ABD91EA4D8A4}"/>
              </a:ext>
            </a:extLst>
          </p:cNvPr>
          <p:cNvSpPr txBox="1"/>
          <p:nvPr/>
        </p:nvSpPr>
        <p:spPr>
          <a:xfrm>
            <a:off x="5002500" y="6563951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~ 10</a:t>
            </a:r>
            <a:r>
              <a:rPr lang="en-US" sz="1400" baseline="30000" dirty="0"/>
              <a:t>9</a:t>
            </a:r>
            <a:r>
              <a:rPr lang="en-US" sz="1400" dirty="0"/>
              <a:t> velocity vector colored by temperature</a:t>
            </a:r>
          </a:p>
        </p:txBody>
      </p:sp>
    </p:spTree>
    <p:extLst>
      <p:ext uri="{BB962C8B-B14F-4D97-AF65-F5344CB8AC3E}">
        <p14:creationId xmlns:p14="http://schemas.microsoft.com/office/powerpoint/2010/main" val="21378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 Task 3: Specified Pressure Drop Laminar Pipe Flow: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A1220-BF0E-664A-B8D4-9206EB45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8" y="1811983"/>
            <a:ext cx="4314071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76146-48F4-6944-A7C3-B79B7106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314072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F361F-E575-174F-B0EE-CC0BB353594B}"/>
              </a:ext>
            </a:extLst>
          </p:cNvPr>
          <p:cNvSpPr txBox="1"/>
          <p:nvPr/>
        </p:nvSpPr>
        <p:spPr>
          <a:xfrm>
            <a:off x="2013803" y="6284714"/>
            <a:ext cx="629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let’s think about this quadratic solution a bit more….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C2190-B435-3447-AD5D-D9C7C08106F2}"/>
              </a:ext>
            </a:extLst>
          </p:cNvPr>
          <p:cNvSpPr txBox="1"/>
          <p:nvPr/>
        </p:nvSpPr>
        <p:spPr>
          <a:xfrm>
            <a:off x="2345313" y="5417716"/>
            <a:ext cx="281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u(R) = </a:t>
            </a:r>
            <a:r>
              <a:rPr lang="en-US" dirty="0" err="1"/>
              <a:t>u</a:t>
            </a:r>
            <a:r>
              <a:rPr lang="en-US" baseline="30000" dirty="0" err="1"/>
              <a:t>Max</a:t>
            </a:r>
            <a:r>
              <a:rPr lang="en-US" dirty="0"/>
              <a:t> [1-(r/R)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  <a:p>
            <a:r>
              <a:rPr lang="en-US" dirty="0" err="1"/>
              <a:t>u</a:t>
            </a:r>
            <a:r>
              <a:rPr lang="en-US" baseline="30000" dirty="0" err="1"/>
              <a:t>Max</a:t>
            </a:r>
            <a:r>
              <a:rPr lang="en-US" baseline="30000" dirty="0"/>
              <a:t> </a:t>
            </a:r>
            <a:r>
              <a:rPr lang="en-US" dirty="0"/>
              <a:t>=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p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z</a:t>
            </a:r>
            <a:r>
              <a:rPr lang="en-US" dirty="0"/>
              <a:t> R</a:t>
            </a:r>
            <a:r>
              <a:rPr lang="en-US" baseline="30000" dirty="0"/>
              <a:t>2</a:t>
            </a:r>
            <a:r>
              <a:rPr lang="en-US" dirty="0"/>
              <a:t> / (4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40581-9D9F-B544-B3B3-D23F4C0B45D0}"/>
              </a:ext>
            </a:extLst>
          </p:cNvPr>
          <p:cNvGrpSpPr/>
          <p:nvPr/>
        </p:nvGrpSpPr>
        <p:grpSpPr>
          <a:xfrm>
            <a:off x="472847" y="1967911"/>
            <a:ext cx="3056914" cy="1180111"/>
            <a:chOff x="535477" y="1967911"/>
            <a:chExt cx="3056914" cy="118011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929D23-0A64-A244-BA06-B78922A28337}"/>
                </a:ext>
              </a:extLst>
            </p:cNvPr>
            <p:cNvCxnSpPr/>
            <p:nvPr/>
          </p:nvCxnSpPr>
          <p:spPr>
            <a:xfrm>
              <a:off x="814197" y="2580362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8B5398-F525-A04E-A2B6-9041ED46BEF2}"/>
                </a:ext>
              </a:extLst>
            </p:cNvPr>
            <p:cNvSpPr/>
            <p:nvPr/>
          </p:nvSpPr>
          <p:spPr>
            <a:xfrm>
              <a:off x="701462" y="2467628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83EE09-2957-444E-951E-93B6E5393849}"/>
                </a:ext>
              </a:extLst>
            </p:cNvPr>
            <p:cNvSpPr/>
            <p:nvPr/>
          </p:nvSpPr>
          <p:spPr>
            <a:xfrm>
              <a:off x="3246328" y="2494768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343479-9861-A54F-8418-0C730F7FEA61}"/>
                </a:ext>
              </a:extLst>
            </p:cNvPr>
            <p:cNvSpPr txBox="1"/>
            <p:nvPr/>
          </p:nvSpPr>
          <p:spPr>
            <a:xfrm>
              <a:off x="649841" y="2778690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FCE335-7DE9-1F44-ADE7-259059921D3A}"/>
                </a:ext>
              </a:extLst>
            </p:cNvPr>
            <p:cNvSpPr txBox="1"/>
            <p:nvPr/>
          </p:nvSpPr>
          <p:spPr>
            <a:xfrm>
              <a:off x="3180099" y="2778690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C51635-AF22-7B4A-8FB4-87B9178FFA02}"/>
                </a:ext>
              </a:extLst>
            </p:cNvPr>
            <p:cNvSpPr txBox="1"/>
            <p:nvPr/>
          </p:nvSpPr>
          <p:spPr>
            <a:xfrm>
              <a:off x="535477" y="19801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EC6CEA-11D2-7745-8634-139165417D95}"/>
                </a:ext>
              </a:extLst>
            </p:cNvPr>
            <p:cNvSpPr txBox="1"/>
            <p:nvPr/>
          </p:nvSpPr>
          <p:spPr>
            <a:xfrm>
              <a:off x="3142819" y="199553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BB9079-5A9D-B84B-8A61-6C6BBD9C3118}"/>
                </a:ext>
              </a:extLst>
            </p:cNvPr>
            <p:cNvSpPr txBox="1"/>
            <p:nvPr/>
          </p:nvSpPr>
          <p:spPr>
            <a:xfrm>
              <a:off x="1884834" y="23509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A121FE-93EE-DA49-A0D7-73FAF51541B2}"/>
                </a:ext>
              </a:extLst>
            </p:cNvPr>
            <p:cNvSpPr txBox="1"/>
            <p:nvPr/>
          </p:nvSpPr>
          <p:spPr>
            <a:xfrm>
              <a:off x="1861619" y="196791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1AAC927-4AB5-F143-BD07-E1577B25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01" y="2997702"/>
            <a:ext cx="2246897" cy="6858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A3B9E-4CB4-9540-8FC9-99EA160B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01" y="3758658"/>
            <a:ext cx="2246897" cy="685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5AD6F3-9AEF-414B-977D-332FF768E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7" y="4496910"/>
            <a:ext cx="3096636" cy="23105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2C915F-34AF-5A40-B847-0B93310D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897" y="2861591"/>
            <a:ext cx="1747157" cy="685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7372B4-8941-124B-B40E-664D547D0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808" y="2861591"/>
            <a:ext cx="1747157" cy="685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D47FA40-3A4A-674C-8DAD-BABB6BA15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839" y="2025963"/>
            <a:ext cx="2288969" cy="685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3DF8C4-C076-BB44-8CA2-AC2DBEF9D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353" y="2000911"/>
            <a:ext cx="2246897" cy="7713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B6B91B3-0340-AF4E-A34E-45003D0FC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9761" y="4638929"/>
            <a:ext cx="2416633" cy="8437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101EE7-8A67-2B44-8FDE-98627C062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6353" y="4369121"/>
            <a:ext cx="2548469" cy="4972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1899BE-0771-8E49-9838-43D12ABB1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352" y="5053494"/>
            <a:ext cx="2548469" cy="4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58DFC-37C4-8842-9DFA-D13E7856EE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4953" y="3641088"/>
            <a:ext cx="4416211" cy="720129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2FA369C7-75BB-294D-A3FC-DE2790FF99BB}"/>
              </a:ext>
            </a:extLst>
          </p:cNvPr>
          <p:cNvSpPr/>
          <p:nvPr/>
        </p:nvSpPr>
        <p:spPr>
          <a:xfrm>
            <a:off x="5956662" y="4377457"/>
            <a:ext cx="546694" cy="1280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08D1B-CAE3-344E-B883-9ED74A356D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0006" y="5957856"/>
            <a:ext cx="2503988" cy="7859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20CDED-DEAA-9040-A248-D71AD581E9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3058" y="5957856"/>
            <a:ext cx="2812177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3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(2-D) – and more formal integration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a simple time/convection equation: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with: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simplicity, let </a:t>
            </a:r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and </a:t>
            </a:r>
            <a:r>
              <a:rPr lang="en-US" dirty="0" err="1"/>
              <a:t>u</a:t>
            </a:r>
            <a:r>
              <a:rPr lang="en-US" baseline="-25000" dirty="0" err="1"/>
              <a:t>j</a:t>
            </a:r>
            <a:r>
              <a:rPr lang="en-US" dirty="0"/>
              <a:t> be unity: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931C5-F3EB-B141-9613-9E673107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19" y="2003096"/>
            <a:ext cx="2224863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45" y="2151103"/>
            <a:ext cx="2053505" cy="389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35EED-00B8-034F-8080-A8C42043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73" y="2907392"/>
            <a:ext cx="2966484" cy="68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165A47-E740-824C-8795-D59114A40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6" y="4088311"/>
            <a:ext cx="2671430" cy="685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79D2C9-1B37-8047-8A09-99157D6EF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779" y="4006581"/>
            <a:ext cx="2580323" cy="685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BC990C-A422-994A-BF66-AA9B4EDAB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328" y="5569540"/>
            <a:ext cx="3411187" cy="685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3569161" y="4196383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615987" y="5592665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</p:spTree>
    <p:extLst>
      <p:ext uri="{BB962C8B-B14F-4D97-AF65-F5344CB8AC3E}">
        <p14:creationId xmlns:p14="http://schemas.microsoft.com/office/powerpoint/2010/main" val="190371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Nodal Assemble of Source Term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a linear basis and solve this system over a small patch of linear bar elements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C3F0CA9-E389-0F44-A1D7-7928AABB91F1}"/>
              </a:ext>
            </a:extLst>
          </p:cNvPr>
          <p:cNvSpPr txBox="1"/>
          <p:nvPr/>
        </p:nvSpPr>
        <p:spPr>
          <a:xfrm>
            <a:off x="687870" y="2797400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Conditions:</a:t>
            </a:r>
          </a:p>
          <a:p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(x=0) = 0</a:t>
            </a:r>
          </a:p>
          <a:p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(x=3) = 9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25A386B-510C-1148-85C0-7920CE130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44" y="3182270"/>
            <a:ext cx="3411187" cy="6858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678FEE7-33F3-6345-9D74-6FF3E516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6" y="4716795"/>
            <a:ext cx="3375561" cy="685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DAE13DB-7EF8-5543-9725-5F35EF87EF23}"/>
              </a:ext>
            </a:extLst>
          </p:cNvPr>
          <p:cNvSpPr txBox="1"/>
          <p:nvPr/>
        </p:nvSpPr>
        <p:spPr>
          <a:xfrm>
            <a:off x="4281565" y="2710495"/>
            <a:ext cx="205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general </a:t>
            </a:r>
            <a:r>
              <a:rPr lang="en-US" dirty="0" err="1"/>
              <a:t>Eq</a:t>
            </a:r>
            <a:r>
              <a:rPr lang="en-US" dirty="0"/>
              <a:t>: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DE5EAE-B228-994B-92BE-111426F36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495" y="4716795"/>
            <a:ext cx="2422566" cy="685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87870" y="420825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equation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F487FD-0231-7843-8E64-0842975271AC}"/>
              </a:ext>
            </a:extLst>
          </p:cNvPr>
          <p:cNvSpPr txBox="1"/>
          <p:nvPr/>
        </p:nvSpPr>
        <p:spPr>
          <a:xfrm>
            <a:off x="615987" y="5855021"/>
            <a:ext cx="351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iterate nodes to assemble right-hand side source term (2x):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023" y="5516588"/>
            <a:ext cx="1573135" cy="13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4422</TotalTime>
  <Words>1884</Words>
  <Application>Microsoft Macintosh PowerPoint</Application>
  <PresentationFormat>On-screen Show (4:3)</PresentationFormat>
  <Paragraphs>279</Paragraphs>
  <Slides>21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Guest Lecture Stanford ME469: Homework #1 Discussion</vt:lpstr>
      <vt:lpstr>Homework #1 Discussion: Outline</vt:lpstr>
      <vt:lpstr>Answer for Homework #1, Task 1 of 3</vt:lpstr>
      <vt:lpstr>Answer for Homework #1, Task 2 of 3</vt:lpstr>
      <vt:lpstr>Answer for Homework #1 Task 3: Specified Pressure Drop Laminar Pipe Flow:</vt:lpstr>
      <vt:lpstr>Element Integration</vt:lpstr>
      <vt:lpstr>More General (2-D) – and more formal integration overview</vt:lpstr>
      <vt:lpstr>Simple One-D MMS Example; General Form</vt:lpstr>
      <vt:lpstr>Simple One-D MMS Example; Nodal Assemble of Source Term</vt:lpstr>
      <vt:lpstr>Simple One-D MMS Example; Edge-based assemble of convection</vt:lpstr>
      <vt:lpstr>Simple One-D MMS Example; Edge-based assemble of convection</vt:lpstr>
      <vt:lpstr>Simple One-D MMS Example; Edge-based assemble of convection</vt:lpstr>
      <vt:lpstr>Simple One-D MMS Example;  Collect all of the lhs entries</vt:lpstr>
      <vt:lpstr>Simple One-D MMS Example; General Form (new source)</vt:lpstr>
      <vt:lpstr>Simple One-D MMS Example; Edge-based assemble of convection</vt:lpstr>
      <vt:lpstr>Example of a Quadratic Basis Function</vt:lpstr>
      <vt:lpstr>Answer for Homework #1 Task 3: Specified Pressure Drop Laminar Pipe Flow:</vt:lpstr>
      <vt:lpstr>Convince Yourself! Removal of Geometric Error Induced by the Pipe</vt:lpstr>
      <vt:lpstr>Homework #1 Discussion: Conclusions</vt:lpstr>
      <vt:lpstr>Homework #1 Discussion: A note on Art…</vt:lpstr>
      <vt:lpstr>Homework #1 Discussion: A note on Art…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189</cp:revision>
  <cp:lastPrinted>2018-04-25T01:24:59Z</cp:lastPrinted>
  <dcterms:created xsi:type="dcterms:W3CDTF">2017-10-14T01:15:26Z</dcterms:created>
  <dcterms:modified xsi:type="dcterms:W3CDTF">2020-01-28T00:43:41Z</dcterms:modified>
</cp:coreProperties>
</file>